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8" r:id="rId2"/>
    <p:sldId id="705" r:id="rId3"/>
    <p:sldId id="834" r:id="rId4"/>
    <p:sldId id="706" r:id="rId5"/>
    <p:sldId id="833" r:id="rId6"/>
    <p:sldId id="835" r:id="rId7"/>
    <p:sldId id="836" r:id="rId8"/>
    <p:sldId id="837" r:id="rId9"/>
    <p:sldId id="583" r:id="rId10"/>
    <p:sldId id="670" r:id="rId11"/>
    <p:sldId id="614" r:id="rId12"/>
    <p:sldId id="615" r:id="rId13"/>
    <p:sldId id="830" r:id="rId14"/>
    <p:sldId id="629" r:id="rId15"/>
    <p:sldId id="831" r:id="rId16"/>
    <p:sldId id="630" r:id="rId17"/>
    <p:sldId id="617" r:id="rId18"/>
    <p:sldId id="639" r:id="rId19"/>
    <p:sldId id="621" r:id="rId20"/>
    <p:sldId id="632" r:id="rId21"/>
    <p:sldId id="616" r:id="rId22"/>
    <p:sldId id="633" r:id="rId23"/>
    <p:sldId id="679" r:id="rId24"/>
    <p:sldId id="677" r:id="rId25"/>
    <p:sldId id="675" r:id="rId26"/>
    <p:sldId id="674" r:id="rId27"/>
    <p:sldId id="635" r:id="rId28"/>
    <p:sldId id="623" r:id="rId29"/>
    <p:sldId id="678" r:id="rId30"/>
    <p:sldId id="636" r:id="rId31"/>
    <p:sldId id="637" r:id="rId32"/>
    <p:sldId id="642" r:id="rId33"/>
    <p:sldId id="643" r:id="rId34"/>
    <p:sldId id="644" r:id="rId35"/>
    <p:sldId id="646" r:id="rId36"/>
    <p:sldId id="645" r:id="rId37"/>
    <p:sldId id="641" r:id="rId38"/>
    <p:sldId id="680" r:id="rId39"/>
    <p:sldId id="647" r:id="rId40"/>
    <p:sldId id="681" r:id="rId41"/>
    <p:sldId id="648" r:id="rId42"/>
    <p:sldId id="649" r:id="rId43"/>
    <p:sldId id="651" r:id="rId44"/>
    <p:sldId id="652" r:id="rId45"/>
    <p:sldId id="653" r:id="rId46"/>
    <p:sldId id="654" r:id="rId47"/>
    <p:sldId id="655" r:id="rId48"/>
    <p:sldId id="656" r:id="rId49"/>
    <p:sldId id="685" r:id="rId50"/>
    <p:sldId id="798" r:id="rId51"/>
    <p:sldId id="805" r:id="rId52"/>
    <p:sldId id="806" r:id="rId53"/>
    <p:sldId id="807" r:id="rId54"/>
    <p:sldId id="82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3A3880-EDCC-F54A-A017-307E1386B2DA}">
          <p14:sldIdLst>
            <p14:sldId id="258"/>
            <p14:sldId id="705"/>
            <p14:sldId id="834"/>
          </p14:sldIdLst>
        </p14:section>
        <p14:section name="Untitled Section" id="{070743F3-7640-2D49-94FD-6481FE12F621}">
          <p14:sldIdLst>
            <p14:sldId id="706"/>
          </p14:sldIdLst>
        </p14:section>
        <p14:section name="Untitled Section" id="{CE04DC1B-E04B-9C47-9C43-508BA7A0CEA8}">
          <p14:sldIdLst>
            <p14:sldId id="833"/>
            <p14:sldId id="835"/>
            <p14:sldId id="836"/>
            <p14:sldId id="837"/>
          </p14:sldIdLst>
        </p14:section>
        <p14:section name="Untitled Section" id="{FDD3D0A6-3CD4-094C-8D9A-AD8505BCC20C}">
          <p14:sldIdLst>
            <p14:sldId id="583"/>
            <p14:sldId id="670"/>
            <p14:sldId id="614"/>
            <p14:sldId id="615"/>
            <p14:sldId id="830"/>
            <p14:sldId id="629"/>
            <p14:sldId id="831"/>
            <p14:sldId id="630"/>
            <p14:sldId id="617"/>
            <p14:sldId id="639"/>
            <p14:sldId id="621"/>
            <p14:sldId id="632"/>
            <p14:sldId id="616"/>
            <p14:sldId id="633"/>
            <p14:sldId id="679"/>
          </p14:sldIdLst>
        </p14:section>
        <p14:section name="Untitled Section" id="{06201031-2950-CC4A-9A13-09AE3EB5E119}">
          <p14:sldIdLst>
            <p14:sldId id="677"/>
            <p14:sldId id="675"/>
            <p14:sldId id="674"/>
            <p14:sldId id="635"/>
            <p14:sldId id="623"/>
            <p14:sldId id="678"/>
            <p14:sldId id="636"/>
            <p14:sldId id="637"/>
          </p14:sldIdLst>
        </p14:section>
        <p14:section name="Untitled Section" id="{F8C3DC1E-89B5-8F49-926B-174852F96A5C}">
          <p14:sldIdLst>
            <p14:sldId id="642"/>
            <p14:sldId id="643"/>
            <p14:sldId id="644"/>
            <p14:sldId id="646"/>
            <p14:sldId id="645"/>
          </p14:sldIdLst>
        </p14:section>
        <p14:section name="Untitled Section" id="{BCB3191A-3E0B-184F-8567-143B0FBA545B}">
          <p14:sldIdLst>
            <p14:sldId id="641"/>
            <p14:sldId id="680"/>
            <p14:sldId id="647"/>
            <p14:sldId id="681"/>
            <p14:sldId id="648"/>
            <p14:sldId id="649"/>
          </p14:sldIdLst>
        </p14:section>
        <p14:section name="Untitled Section" id="{E9837EA6-0F3C-C14F-B8DC-C4F52BBBFE1B}">
          <p14:sldIdLst>
            <p14:sldId id="651"/>
            <p14:sldId id="652"/>
            <p14:sldId id="653"/>
            <p14:sldId id="654"/>
            <p14:sldId id="655"/>
            <p14:sldId id="656"/>
          </p14:sldIdLst>
        </p14:section>
        <p14:section name="Untitled Section" id="{5CBE6303-839A-C549-B7C1-197427BB67B4}">
          <p14:sldIdLst>
            <p14:sldId id="685"/>
            <p14:sldId id="798"/>
            <p14:sldId id="805"/>
            <p14:sldId id="806"/>
            <p14:sldId id="807"/>
            <p14:sldId id="8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outlineViewPr>
    <p:cViewPr>
      <p:scale>
        <a:sx n="33" d="100"/>
        <a:sy n="33" d="100"/>
      </p:scale>
      <p:origin x="0" y="-3992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440AF-636E-2449-B51D-53F29CDCBE0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AD73C-8973-EA45-9F68-00038AF7E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3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AD73C-8973-EA45-9F68-00038AF7EF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5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AD73C-8973-EA45-9F68-00038AF7EF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9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8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23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C151-7304-EE39-E7E4-C0BA0EB0D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67BA1-DEBF-96B2-5A18-7571BAB2E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AC60-BB33-BC98-193E-F6318B1B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2F9A1-441D-03C0-7A8B-83AE5291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E0B0E-F7ED-9FF7-96BF-C0722608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3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F0E3-C5C0-2EA9-9F6E-B25B521E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9C50D-BB53-B290-649E-CD0A9909F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04158-DF16-DDDC-2F13-F649B93C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7F246-B695-CE15-301E-274CE202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26FDC-59B2-8607-F9E9-0E770580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4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56AFD-70B3-E8C3-B5D4-F52D1BA3D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12603-FFF1-876F-5376-9D5A980CA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71507-2FAF-B7C5-68BA-744FE04DB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4897C-35D9-215D-16AC-37247B88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550A-329C-A76A-C71B-8103D921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6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E328-7020-EC51-BC0A-346FF79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83B03-04BC-55D2-74F5-AA15C44F2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DCD4C-D2FF-8B00-B3D8-ABB4FB23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F6F0-CB3E-CFA8-C21D-67314EC0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57001-178C-184D-864D-F0AFD06E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2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1B20-2F16-758B-2722-4DEE2E4A4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A4A8-DB8D-0760-0BAD-122F58926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F0472-DBA8-6314-46BA-2BE13112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E71C8-AB4C-B24E-3534-331E7352A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FF064-1940-584C-C93B-F2282FD7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5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C603-692D-E82B-E11E-1BCBA43E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E54C9-8F19-946F-CA7A-2596AAB01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FB012-061E-CB24-9528-CC307B170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A7053-7B9A-243C-3DC2-884E1CD72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A58E3-701D-62E6-7D50-7F64FAC5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26761-8438-4140-C1C9-5F955796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EBD9-2D57-526B-51A8-36A2F6A0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66C5D-4AD8-56E6-DE60-05DA4137F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63E14-D3DC-BC6D-9169-0EB1E51AC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2C105-4FFE-5871-D689-687EA79FB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872A8-772F-983E-71B0-C74AC690F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4248EF-3468-422E-B80F-CA494851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4834C-039D-EFDA-7BC5-B396959B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432076-02B7-0E9D-7293-9F47FCD92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6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4214-59C6-BBED-3D3D-122633E8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E91A1-1530-ED5B-C734-47E6C04A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93537-1468-EEDC-1574-FF50BC92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470C6-77B9-C478-3841-B7B9928C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438C2-0CEF-F8DF-DDE3-519C8A97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7F9-4C94-15A3-5273-ACB24F268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57271-A08F-EE8D-8735-DC18F0C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0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F2DB-4A31-D261-C98B-A376A5AE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9FC22-46B4-D475-3A57-8C586DC92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418E9-7DDD-B596-28D8-0233A7324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E2504-8D35-497A-CBF5-7E829BE1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3A07B-72D7-5469-FED8-ABE0B4034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DE073-FFB5-DC9C-8802-797600B2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F944-C376-DAD8-D665-5CF3D17B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BF10F-0D37-110F-60C3-8B34EE617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E3DCB-3B3F-8933-3298-5AA7BE270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472C3-2EED-FD98-9167-CABF4B70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AD8C3-E4CF-B38E-9A3D-8CCB86CB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C8C0A-ACFD-4FA2-0E8F-D5CF226B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1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40A48F-A87E-65C7-BD93-5E3F7FF9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14D0E-1664-5979-1B8D-C15F3DED4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B996-3C27-72D7-F591-6B20BE34E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79B06-951E-514D-B757-841AEC95F9C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3E93-B570-65B5-F98A-FEB2AFCF4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F5FDC-A6E8-D7D1-6515-678ECA57B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raction-design.org/literature/topics/signifier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pQHX-SjgQvQ&amp;list=PPSV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Design: Wednesday Week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Learning and discovering UI features</a:t>
            </a:r>
          </a:p>
          <a:p>
            <a:pPr lvl="1"/>
            <a:r>
              <a:rPr lang="en-US" dirty="0"/>
              <a:t>Component breakdown activity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2FFDD-D0C0-59A2-EC53-653D25AA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(or discovering) how to use an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DB40-277F-A666-B0A0-C589BA888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we discover the operation of something (from Don Norman)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Affordances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Signifiers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Constraints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Mappings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User’s conceptual model</a:t>
            </a:r>
          </a:p>
          <a:p>
            <a:endParaRPr lang="en-US" dirty="0"/>
          </a:p>
        </p:txBody>
      </p:sp>
      <p:pic>
        <p:nvPicPr>
          <p:cNvPr id="4" name="Picture 2" descr="The Design of Everyday Things 1st edition 9780465050659 0465050654">
            <a:extLst>
              <a:ext uri="{FF2B5EF4-FFF2-40B4-BE49-F238E27FC236}">
                <a16:creationId xmlns:a16="http://schemas.microsoft.com/office/drawing/2014/main" id="{1A7640FB-162A-07C4-D171-DF7618FE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834" y="2476981"/>
            <a:ext cx="2667966" cy="401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70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6150-D5DA-1D55-8F75-7066AE4F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Affordance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14C3-5CA8-CA42-834F-6A48F41D2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Affordances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perceivable action possibilities</a:t>
            </a:r>
          </a:p>
          <a:p>
            <a:r>
              <a:rPr lang="en-US" dirty="0"/>
              <a:t>Affordance refers to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perceived and actual properties of a thing that determine how it is operated</a:t>
            </a:r>
          </a:p>
          <a:p>
            <a:r>
              <a:rPr lang="en-US" dirty="0"/>
              <a:t>Affordances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an interface communicates non-verbally</a:t>
            </a:r>
            <a:r>
              <a:rPr lang="en-US" dirty="0"/>
              <a:t>, telling you how to operate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20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5B097-79E2-AD40-41D1-E9C1C960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our joke about learning to use a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BE76F-1CAB-4932-6A9C-D274C159D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0243" cy="4351338"/>
          </a:xfrm>
        </p:spPr>
        <p:txBody>
          <a:bodyPr/>
          <a:lstStyle/>
          <a:p>
            <a:r>
              <a:rPr lang="en-US" dirty="0"/>
              <a:t>Books have affordances</a:t>
            </a:r>
          </a:p>
          <a:p>
            <a:r>
              <a:rPr lang="en-US" dirty="0"/>
              <a:t>Pages are for flipping</a:t>
            </a:r>
          </a:p>
          <a:p>
            <a:r>
              <a:rPr lang="en-US" dirty="0"/>
              <a:t>Pages can be flipped forwards and backwards</a:t>
            </a:r>
          </a:p>
          <a:p>
            <a:r>
              <a:rPr lang="en-US" dirty="0"/>
              <a:t>Book covers can be opened, closed</a:t>
            </a:r>
          </a:p>
          <a:p>
            <a:endParaRPr lang="en-US" dirty="0"/>
          </a:p>
          <a:p>
            <a:r>
              <a:rPr lang="en-US" dirty="0"/>
              <a:t>It doesn’t need a sign, or a manual</a:t>
            </a:r>
          </a:p>
          <a:p>
            <a:r>
              <a:rPr lang="en-US" dirty="0"/>
              <a:t>It’s physical properties communicates these things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390A47F4-2BF6-866A-1A6D-35F51614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193" y="1506131"/>
            <a:ext cx="532299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00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06B33-3180-F7C5-AD1E-D6143119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concept- Doors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90189-41A2-10FE-6F0F-161E0D160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r>
              <a:rPr lang="en-US" dirty="0"/>
              <a:t>Using the idea of an affordance (perceived action possibilities), what is going wrong here?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B4F87-AD89-EB37-0A71-3AC1AF0A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998" y="1912144"/>
            <a:ext cx="4102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4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7CDC-BDF7-8FA1-086A-1747ED4C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our door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0343-C355-93BE-4B9A-5B8FEFA40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750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Doors have an affordance of being pushed or pulled open</a:t>
            </a:r>
          </a:p>
          <a:p>
            <a:r>
              <a:rPr lang="en-US" dirty="0"/>
              <a:t>Handles have an affordance of being grabbable and pullable</a:t>
            </a:r>
          </a:p>
          <a:p>
            <a:r>
              <a:rPr lang="en-US" dirty="0"/>
              <a:t>People will walk up to this ‘push’ door and try to pull it open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Affordances do not match the operation of the object</a:t>
            </a:r>
          </a:p>
          <a:p>
            <a:r>
              <a:rPr lang="en-US" dirty="0"/>
              <a:t>Need a sign to correct it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2E2BF-034A-A8B4-E9CC-6677E5BC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55" y="1549915"/>
            <a:ext cx="4102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20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78C6-4B85-A291-D1E2-97112925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hall of shame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8986-330B-1DA4-EE1B-8BED62669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5965" cy="4351338"/>
          </a:xfrm>
        </p:spPr>
        <p:txBody>
          <a:bodyPr/>
          <a:lstStyle/>
          <a:p>
            <a:r>
              <a:rPr lang="en-US" dirty="0"/>
              <a:t>Applying the concept of affordances, why is a scrollbar a poor choice for selecting from a list of options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B91CB13B-D3FE-C0A9-BC4F-10F92C0465E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5094" y="2706929"/>
            <a:ext cx="4170645" cy="34700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6871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EE6A-A41E-1351-429F-5B91EBF3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hall of shame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F2B8-8979-2663-6AC4-6EA0F8954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Scrollbars have a property (affordance) of being continuously draggable for continuous scrolling – smooth movement left/right</a:t>
            </a:r>
          </a:p>
          <a:p>
            <a:pPr lvl="1"/>
            <a:r>
              <a:rPr lang="en-US" dirty="0"/>
              <a:t>Not for discrete selection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4F7EB561-746A-90FB-0D24-42A9BE11391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381872" y="2841866"/>
            <a:ext cx="4170645" cy="34700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3921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A00C-3153-97E2-1EEF-839942B0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Perceived vs actual affordances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4501-8390-A679-A215-E95887E4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may perceive that something has an affordance, but it may not have it</a:t>
            </a:r>
          </a:p>
          <a:p>
            <a:pPr lvl="1"/>
            <a:r>
              <a:rPr lang="en-US" dirty="0"/>
              <a:t>Paper chair may look like you can sit on it, but it does not afford sitting</a:t>
            </a:r>
          </a:p>
          <a:p>
            <a:pPr lvl="1"/>
            <a:r>
              <a:rPr lang="en-US" dirty="0"/>
              <a:t>Fire hydrant may not look like it has an affordance for sitting- no flat surface- but it does afford sitting (not comfortably but….)</a:t>
            </a:r>
          </a:p>
          <a:p>
            <a:r>
              <a:rPr lang="en-US" dirty="0"/>
              <a:t>This is where things can go wrong in our interface design</a:t>
            </a:r>
          </a:p>
          <a:p>
            <a:pPr lvl="1"/>
            <a:r>
              <a:rPr lang="en-US" dirty="0"/>
              <a:t>I think I can click this, I think I can drag this, I think I can click and type here…. But I can’t</a:t>
            </a:r>
          </a:p>
          <a:p>
            <a:r>
              <a:rPr lang="en-US" dirty="0"/>
              <a:t>Anyone have any examples of this? </a:t>
            </a:r>
          </a:p>
        </p:txBody>
      </p:sp>
    </p:spTree>
    <p:extLst>
      <p:ext uri="{BB962C8B-B14F-4D97-AF65-F5344CB8AC3E}">
        <p14:creationId xmlns:p14="http://schemas.microsoft.com/office/powerpoint/2010/main" val="2820012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5B35-4E6A-A6D2-4AD0-FB70B1D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affordances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CF65F-417D-9941-4867-005917F1A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Chairs have a design that reveals an affordance of being able to sit on it- shape mirrors a human, seated body</a:t>
            </a:r>
          </a:p>
          <a:p>
            <a:r>
              <a:rPr lang="en-US" dirty="0"/>
              <a:t>But- you can stand on a chair to change a lightbulb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object’s affordances can be revealed by what people do with it</a:t>
            </a:r>
          </a:p>
        </p:txBody>
      </p:sp>
    </p:spTree>
    <p:extLst>
      <p:ext uri="{BB962C8B-B14F-4D97-AF65-F5344CB8AC3E}">
        <p14:creationId xmlns:p14="http://schemas.microsoft.com/office/powerpoint/2010/main" val="135350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8C2D-214E-1CB8-D1A0-F39917CE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kids…. Learning the physical world </a:t>
            </a:r>
          </a:p>
        </p:txBody>
      </p:sp>
      <p:pic>
        <p:nvPicPr>
          <p:cNvPr id="7" name="Picture 6" descr="A picture containing person, indoor, young&#10;&#10;Description automatically generated">
            <a:extLst>
              <a:ext uri="{FF2B5EF4-FFF2-40B4-BE49-F238E27FC236}">
                <a16:creationId xmlns:a16="http://schemas.microsoft.com/office/drawing/2014/main" id="{4A234C96-EBB8-CA41-3925-B09E3671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376" y="2699351"/>
            <a:ext cx="2845142" cy="3793523"/>
          </a:xfrm>
          <a:prstGeom prst="rect">
            <a:avLst/>
          </a:prstGeom>
        </p:spPr>
      </p:pic>
      <p:pic>
        <p:nvPicPr>
          <p:cNvPr id="9" name="Picture 8" descr="A picture containing floor, indoor, wall, little&#10;&#10;Description automatically generated">
            <a:extLst>
              <a:ext uri="{FF2B5EF4-FFF2-40B4-BE49-F238E27FC236}">
                <a16:creationId xmlns:a16="http://schemas.microsoft.com/office/drawing/2014/main" id="{B0276C6E-F95B-5DFF-F4C9-A489B1B0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168" y="1362675"/>
            <a:ext cx="2541840" cy="3389120"/>
          </a:xfrm>
          <a:prstGeom prst="rect">
            <a:avLst/>
          </a:prstGeom>
        </p:spPr>
      </p:pic>
      <p:pic>
        <p:nvPicPr>
          <p:cNvPr id="13" name="Picture 12" descr="A picture containing wall, floor, indoor, person&#10;&#10;Description automatically generated">
            <a:extLst>
              <a:ext uri="{FF2B5EF4-FFF2-40B4-BE49-F238E27FC236}">
                <a16:creationId xmlns:a16="http://schemas.microsoft.com/office/drawing/2014/main" id="{52C5F27C-E747-AF54-9D11-839E724FB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75" y="2866768"/>
            <a:ext cx="2719579" cy="3626106"/>
          </a:xfrm>
          <a:prstGeom prst="rect">
            <a:avLst/>
          </a:prstGeom>
        </p:spPr>
      </p:pic>
      <p:pic>
        <p:nvPicPr>
          <p:cNvPr id="21" name="Picture 20" descr="A baby in a refrigerator&#10;&#10;Description automatically generated with low confidence">
            <a:extLst>
              <a:ext uri="{FF2B5EF4-FFF2-40B4-BE49-F238E27FC236}">
                <a16:creationId xmlns:a16="http://schemas.microsoft.com/office/drawing/2014/main" id="{82064652-1DFA-59D7-801E-55FA8F242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06638" y="2375341"/>
            <a:ext cx="3626106" cy="27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0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FB2A-313A-0E9B-201E-BBC5C1BB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/ 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70C85-8EAF-9A47-5380-1C080A028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change in homework administration</a:t>
            </a:r>
          </a:p>
          <a:p>
            <a:pPr lvl="1"/>
            <a:r>
              <a:rPr lang="en-US" dirty="0"/>
              <a:t>I am going to leave homework assignments open for a long time after the deadline (illnesses, exceptional situations)</a:t>
            </a:r>
          </a:p>
          <a:p>
            <a:pPr lvl="1"/>
            <a:r>
              <a:rPr lang="en-US" dirty="0"/>
              <a:t>Not have it open just 48 </a:t>
            </a:r>
            <a:r>
              <a:rPr lang="en-US" dirty="0" err="1"/>
              <a:t>hrs</a:t>
            </a:r>
            <a:endParaRPr lang="en-US" dirty="0"/>
          </a:p>
          <a:p>
            <a:pPr lvl="1"/>
            <a:r>
              <a:rPr lang="en-US" dirty="0"/>
              <a:t>BUT- Use this responsibly.  I may not give credit for late submissions, for reasons not listed above, without prior discussions</a:t>
            </a:r>
          </a:p>
        </p:txBody>
      </p:sp>
    </p:spTree>
    <p:extLst>
      <p:ext uri="{BB962C8B-B14F-4D97-AF65-F5344CB8AC3E}">
        <p14:creationId xmlns:p14="http://schemas.microsoft.com/office/powerpoint/2010/main" val="409966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7CAE-D416-366D-E9F7-98A40C6D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kids… Learning about digital things </a:t>
            </a:r>
          </a:p>
        </p:txBody>
      </p:sp>
      <p:pic>
        <p:nvPicPr>
          <p:cNvPr id="5" name="Picture 4" descr="A perso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A07C61D-D355-E054-3633-A6D3C7C2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04" y="2395531"/>
            <a:ext cx="7772400" cy="409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5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4E1D-3E33-AC9C-B974-BEF8C665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Affordances are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9D864-7BAA-F561-CB75-5D6EA1D9E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Affordances are rarely innate, we learn about them from experience</a:t>
            </a:r>
          </a:p>
          <a:p>
            <a:pPr lvl="1"/>
            <a:r>
              <a:rPr lang="en-US" dirty="0"/>
              <a:t>We have experience sitting on chairs, and we recognize the properties suitable for sitting</a:t>
            </a:r>
          </a:p>
          <a:p>
            <a:pPr lvl="1"/>
            <a:r>
              <a:rPr lang="en-US" dirty="0"/>
              <a:t>Same with door handles, book pages, scrollbars….. </a:t>
            </a:r>
          </a:p>
          <a:p>
            <a:r>
              <a:rPr lang="en-US" dirty="0"/>
              <a:t>You learn what the thing is capable of doing from lots of experiences with physical objects and digital interfaces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48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7D17-1A47-E2F4-042F-E0AE0398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Learned, but also fundamental to the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E5E39-B4E2-EF93-1840-06EB38718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yes these are learned</a:t>
            </a:r>
          </a:p>
          <a:p>
            <a:r>
              <a:rPr lang="en-US" dirty="0"/>
              <a:t>But, also they have much to do with the actual properties of how something works</a:t>
            </a:r>
          </a:p>
          <a:p>
            <a:endParaRPr lang="en-US" dirty="0"/>
          </a:p>
          <a:p>
            <a:r>
              <a:rPr lang="en-US" dirty="0"/>
              <a:t>We learn that scrollbars are used to continuously scroll through content</a:t>
            </a:r>
          </a:p>
          <a:p>
            <a:pPr lvl="1"/>
            <a:r>
              <a:rPr lang="en-US" dirty="0"/>
              <a:t>But also, this is the actual property of how the scrollbar is able to behave</a:t>
            </a:r>
          </a:p>
        </p:txBody>
      </p:sp>
    </p:spTree>
    <p:extLst>
      <p:ext uri="{BB962C8B-B14F-4D97-AF65-F5344CB8AC3E}">
        <p14:creationId xmlns:p14="http://schemas.microsoft.com/office/powerpoint/2010/main" val="773192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6150-D5DA-1D55-8F75-7066AE4F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Recap- Affordance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14C3-5CA8-CA42-834F-6A48F41D2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Affordances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perceivable action possibilities</a:t>
            </a:r>
          </a:p>
          <a:p>
            <a:r>
              <a:rPr lang="en-US" dirty="0"/>
              <a:t>Affordance refers to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perceived and actual properties of a thing that determine how it is operated</a:t>
            </a:r>
          </a:p>
          <a:p>
            <a:r>
              <a:rPr lang="en-US" dirty="0"/>
              <a:t>Affordances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an interface communicates non-verbally</a:t>
            </a:r>
            <a:r>
              <a:rPr lang="en-US" dirty="0"/>
              <a:t>, telling you how to operate it</a:t>
            </a:r>
          </a:p>
          <a:p>
            <a:endParaRPr lang="en-US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766D4978-A185-0BB7-17F5-63B8DA50ADB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56691" y="4122711"/>
            <a:ext cx="2385848" cy="1954923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6BDBF-5B9C-A4A3-71A1-8AC7FB86021F}"/>
              </a:ext>
            </a:extLst>
          </p:cNvPr>
          <p:cNvSpPr txBox="1"/>
          <p:nvPr/>
        </p:nvSpPr>
        <p:spPr>
          <a:xfrm>
            <a:off x="4171574" y="6064004"/>
            <a:ext cx="32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Scrollbars have the affordance of continuous scrolling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C99C3-9D5A-405B-9F9C-24ED2F64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130863"/>
            <a:ext cx="1805476" cy="18390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924DAC-E607-B938-760E-B52072F0A917}"/>
              </a:ext>
            </a:extLst>
          </p:cNvPr>
          <p:cNvSpPr txBox="1"/>
          <p:nvPr/>
        </p:nvSpPr>
        <p:spPr>
          <a:xfrm>
            <a:off x="838199" y="6077634"/>
            <a:ext cx="3034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Handles have the affordance of being pullable</a:t>
            </a:r>
          </a:p>
        </p:txBody>
      </p:sp>
    </p:spTree>
    <p:extLst>
      <p:ext uri="{BB962C8B-B14F-4D97-AF65-F5344CB8AC3E}">
        <p14:creationId xmlns:p14="http://schemas.microsoft.com/office/powerpoint/2010/main" val="2397818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FC69-3B60-9E20-541E-31354D4C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Signifiers</a:t>
            </a:r>
          </a:p>
        </p:txBody>
      </p:sp>
      <p:pic>
        <p:nvPicPr>
          <p:cNvPr id="4098" name="Picture 2" descr="Commodity Butter Sealed Cup Salted Butter, 5 Gram -- 720 per case">
            <a:extLst>
              <a:ext uri="{FF2B5EF4-FFF2-40B4-BE49-F238E27FC236}">
                <a16:creationId xmlns:a16="http://schemas.microsoft.com/office/drawing/2014/main" id="{546FFA33-1DD6-8F2B-367C-BE5A9AB6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1325563"/>
            <a:ext cx="5441227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58AD9-9C48-DB5A-71CE-BD1623BE4B5C}"/>
              </a:ext>
            </a:extLst>
          </p:cNvPr>
          <p:cNvSpPr txBox="1"/>
          <p:nvPr/>
        </p:nvSpPr>
        <p:spPr>
          <a:xfrm>
            <a:off x="558800" y="2438400"/>
            <a:ext cx="4216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butter package has affordances in its physical design</a:t>
            </a:r>
          </a:p>
          <a:p>
            <a:endParaRPr lang="en-US" dirty="0"/>
          </a:p>
          <a:p>
            <a:r>
              <a:rPr lang="en-US" dirty="0"/>
              <a:t>But it also directs the users in other ways</a:t>
            </a:r>
          </a:p>
          <a:p>
            <a:r>
              <a:rPr lang="en-US" dirty="0"/>
              <a:t>	Text ”LIFT”</a:t>
            </a:r>
          </a:p>
          <a:p>
            <a:r>
              <a:rPr lang="en-US" dirty="0"/>
              <a:t>	An arrow to show where to lift</a:t>
            </a:r>
          </a:p>
          <a:p>
            <a:r>
              <a:rPr lang="en-US" dirty="0"/>
              <a:t>	Text to indicate what is inside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additional directions to the users are signifiers</a:t>
            </a:r>
          </a:p>
        </p:txBody>
      </p:sp>
    </p:spTree>
    <p:extLst>
      <p:ext uri="{BB962C8B-B14F-4D97-AF65-F5344CB8AC3E}">
        <p14:creationId xmlns:p14="http://schemas.microsoft.com/office/powerpoint/2010/main" val="1215550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30D6-4FDB-760A-A5BF-401C9D9C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D779-3DCB-E7CD-58F5-FBDC7B37B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98" y="1841124"/>
            <a:ext cx="5547102" cy="4351338"/>
          </a:xfrm>
        </p:spPr>
        <p:txBody>
          <a:bodyPr/>
          <a:lstStyle/>
          <a:p>
            <a:r>
              <a:rPr lang="en-US" dirty="0"/>
              <a:t>A signifier is a cue, a direction to the user </a:t>
            </a:r>
          </a:p>
          <a:p>
            <a:r>
              <a:rPr lang="en-US" dirty="0"/>
              <a:t>Signifier vs affordance</a:t>
            </a:r>
          </a:p>
          <a:p>
            <a:r>
              <a:rPr lang="en-US" dirty="0"/>
              <a:t>Consider this: </a:t>
            </a:r>
          </a:p>
          <a:p>
            <a:pPr lvl="1"/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walk anywhere in the road</a:t>
            </a:r>
          </a:p>
          <a:p>
            <a:pPr lvl="2"/>
            <a:r>
              <a:rPr lang="en-US" dirty="0"/>
              <a:t>No physical barriers</a:t>
            </a:r>
          </a:p>
          <a:p>
            <a:pPr lvl="2"/>
            <a:r>
              <a:rPr lang="en-US" dirty="0"/>
              <a:t>The road is a flat surface that has the property of being walkable</a:t>
            </a:r>
          </a:p>
          <a:p>
            <a:pPr lvl="1"/>
            <a:r>
              <a:rPr lang="en-US" dirty="0"/>
              <a:t>You are being directed where to walk safely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122" name="Picture 2" descr="What do people call the zebra stripes that pedestrians can ...">
            <a:extLst>
              <a:ext uri="{FF2B5EF4-FFF2-40B4-BE49-F238E27FC236}">
                <a16:creationId xmlns:a16="http://schemas.microsoft.com/office/drawing/2014/main" id="{88149FE6-FF0A-241D-6AF1-8663FD455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06600"/>
            <a:ext cx="56896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38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CCF0-ACEC-1624-A31E-E8FA6E0A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affordances are not enough to direct the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1BEB-D304-F7EE-BB36-8ACCB0982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touch screen affords touching</a:t>
            </a:r>
          </a:p>
          <a:p>
            <a:pPr lvl="1"/>
            <a:r>
              <a:rPr lang="en-US" dirty="0"/>
              <a:t>But where to touch</a:t>
            </a:r>
          </a:p>
          <a:p>
            <a:pPr lvl="1"/>
            <a:r>
              <a:rPr lang="en-US" dirty="0"/>
              <a:t>And how to touch- press, fast press, swipe, drag…</a:t>
            </a:r>
          </a:p>
          <a:p>
            <a:r>
              <a:rPr lang="en-US" dirty="0"/>
              <a:t>A button UI elements affords clicking</a:t>
            </a:r>
          </a:p>
          <a:p>
            <a:pPr lvl="1"/>
            <a:r>
              <a:rPr lang="en-US" dirty="0"/>
              <a:t>But what happens when I click</a:t>
            </a:r>
          </a:p>
          <a:p>
            <a:pPr lvl="1"/>
            <a:r>
              <a:rPr lang="en-US" dirty="0"/>
              <a:t>If I click now, will I end up somewhere I shouldn’t be? </a:t>
            </a:r>
          </a:p>
          <a:p>
            <a:endParaRPr lang="en-US" dirty="0"/>
          </a:p>
          <a:p>
            <a:r>
              <a:rPr lang="en-US" dirty="0"/>
              <a:t>We need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signifiers</a:t>
            </a:r>
          </a:p>
        </p:txBody>
      </p:sp>
    </p:spTree>
    <p:extLst>
      <p:ext uri="{BB962C8B-B14F-4D97-AF65-F5344CB8AC3E}">
        <p14:creationId xmlns:p14="http://schemas.microsoft.com/office/powerpoint/2010/main" val="1118033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E17A-DA92-8AA5-AEF3-7B78DFEE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you need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signifier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E479-2BAA-559D-BFA5-E0526233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322"/>
            <a:ext cx="483629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Button</a:t>
            </a:r>
          </a:p>
          <a:p>
            <a:pPr lvl="1"/>
            <a:r>
              <a:rPr lang="en-US" dirty="0"/>
              <a:t>Affordance of being clickable</a:t>
            </a:r>
          </a:p>
          <a:p>
            <a:pPr lvl="1"/>
            <a:r>
              <a:rPr lang="en-US" dirty="0"/>
              <a:t>Has a color signifier which highlights that is active</a:t>
            </a:r>
          </a:p>
          <a:p>
            <a:pPr lvl="1"/>
            <a:r>
              <a:rPr lang="en-US" dirty="0"/>
              <a:t>It has a word signifier which describes the action</a:t>
            </a:r>
          </a:p>
          <a:p>
            <a:pPr lvl="1"/>
            <a:r>
              <a:rPr lang="en-US" dirty="0"/>
              <a:t>And a forward arrow, indicating the direction this action will take you in through the interface</a:t>
            </a:r>
          </a:p>
          <a:p>
            <a:r>
              <a:rPr lang="en-US" dirty="0"/>
              <a:t>These properties together help the user know what to do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AB3F2B6-B094-CD4A-AE85-71D2DA4B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38" y="1461294"/>
            <a:ext cx="6146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4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A293-E4D4-64A6-A421-785A40B4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Signifiers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8477B2B-AACD-0834-7A0D-0ED490135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087" y="895350"/>
            <a:ext cx="5702300" cy="506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AEACE-4B52-15AA-4342-D126889C9B1A}"/>
              </a:ext>
            </a:extLst>
          </p:cNvPr>
          <p:cNvSpPr txBox="1"/>
          <p:nvPr/>
        </p:nvSpPr>
        <p:spPr>
          <a:xfrm>
            <a:off x="5153535" y="6308209"/>
            <a:ext cx="703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h_locke</a:t>
            </a:r>
            <a:r>
              <a:rPr lang="en-US" dirty="0"/>
              <a:t>/affordances-and-signifiers-82bd6f50fc1a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10CFC-ACA1-C009-2696-5DE7AF058A0C}"/>
              </a:ext>
            </a:extLst>
          </p:cNvPr>
          <p:cNvSpPr txBox="1"/>
          <p:nvPr/>
        </p:nvSpPr>
        <p:spPr>
          <a:xfrm>
            <a:off x="929898" y="2324746"/>
            <a:ext cx="3303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Directing the user what not to do</a:t>
            </a:r>
          </a:p>
          <a:p>
            <a:r>
              <a:rPr lang="en-US" dirty="0"/>
              <a:t>	You can’t click here yet</a:t>
            </a:r>
          </a:p>
        </p:txBody>
      </p:sp>
    </p:spTree>
    <p:extLst>
      <p:ext uri="{BB962C8B-B14F-4D97-AF65-F5344CB8AC3E}">
        <p14:creationId xmlns:p14="http://schemas.microsoft.com/office/powerpoint/2010/main" val="2683542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757D-D221-C708-FF54-2A99EF29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to help with the distinction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558AE-EB4D-39CF-8A47-CB8A9E3D0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https://www.interaction-design.org/literature/topics/signifiers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44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FB2A-313A-0E9B-201E-BBC5C1BB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/ 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70C85-8EAF-9A47-5380-1C080A028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1- </a:t>
            </a:r>
          </a:p>
          <a:p>
            <a:pPr lvl="1"/>
            <a:r>
              <a:rPr lang="en-US" dirty="0"/>
              <a:t>Number of ‘activities’ to track at level 1</a:t>
            </a:r>
          </a:p>
          <a:p>
            <a:pPr lvl="1"/>
            <a:r>
              <a:rPr lang="en-US" dirty="0"/>
              <a:t>Level 3-4- likely to choose from these and adapt for your UI </a:t>
            </a:r>
          </a:p>
          <a:p>
            <a:pPr lvl="1"/>
            <a:r>
              <a:rPr lang="en-US" dirty="0"/>
              <a:t>Reminder- NO databases, login pages, server-side anything…. </a:t>
            </a:r>
          </a:p>
          <a:p>
            <a:pPr lvl="1"/>
            <a:r>
              <a:rPr lang="en-US" dirty="0"/>
              <a:t>Suggestion- make example users through an object or flat </a:t>
            </a:r>
            <a:r>
              <a:rPr lang="en-US" dirty="0" err="1"/>
              <a:t>json</a:t>
            </a:r>
            <a:r>
              <a:rPr lang="en-US" dirty="0"/>
              <a:t> file</a:t>
            </a:r>
          </a:p>
          <a:p>
            <a:pPr lvl="2"/>
            <a:r>
              <a:rPr lang="en-US" dirty="0"/>
              <a:t>Example: https://</a:t>
            </a:r>
            <a:r>
              <a:rPr lang="en-US" dirty="0" err="1"/>
              <a:t>docs.google.com</a:t>
            </a:r>
            <a:r>
              <a:rPr lang="en-US" dirty="0"/>
              <a:t>/document/d/1bAdfDciVZRseM5frR1wvZoi8V30s-xSdwtMY8Z5HmrA/edit</a:t>
            </a:r>
          </a:p>
        </p:txBody>
      </p:sp>
    </p:spTree>
    <p:extLst>
      <p:ext uri="{BB962C8B-B14F-4D97-AF65-F5344CB8AC3E}">
        <p14:creationId xmlns:p14="http://schemas.microsoft.com/office/powerpoint/2010/main" val="3307858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D192-459C-2F04-9055-D9CCE46A9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you can confuse your user by mis-using signifiers and affordances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0CB3EB7-5342-8CAC-5DC2-505213C1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51" y="2120899"/>
            <a:ext cx="5486749" cy="400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6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82F42-80D2-2082-6131-0931F66B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you can confuse your user by mis-using signifiers and affordances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DFAB74-98CB-0E3C-AAA3-4C6C6684B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97" y="2097558"/>
            <a:ext cx="4813300" cy="41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4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2ABF-428C-9C14-4CCF-7D6D31BB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5C95-69FD-E0CA-D97E-9401EB267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Affordances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Signifiers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Constraints</a:t>
            </a:r>
          </a:p>
          <a:p>
            <a:r>
              <a:rPr lang="en-US" dirty="0"/>
              <a:t>Mappings</a:t>
            </a:r>
          </a:p>
          <a:p>
            <a:r>
              <a:rPr lang="en-US" dirty="0"/>
              <a:t>Feedback</a:t>
            </a:r>
          </a:p>
          <a:p>
            <a:r>
              <a:rPr lang="en-US" dirty="0"/>
              <a:t>User’s conceptual model of the system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22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A6DE-5792-4272-0AF1-9E59884F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9CE2-DE1B-45F8-8CA5-78E2A796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Constraints are about limiting the range of interaction possibilities for the user, to </a:t>
            </a:r>
          </a:p>
          <a:p>
            <a:pPr lvl="1"/>
            <a:r>
              <a:rPr lang="en-US" dirty="0"/>
              <a:t>Simplify the interface</a:t>
            </a:r>
          </a:p>
          <a:p>
            <a:pPr lvl="1"/>
            <a:r>
              <a:rPr lang="en-US" dirty="0"/>
              <a:t>Guide the user to the appropriate next action</a:t>
            </a:r>
          </a:p>
        </p:txBody>
      </p:sp>
    </p:spTree>
    <p:extLst>
      <p:ext uri="{BB962C8B-B14F-4D97-AF65-F5344CB8AC3E}">
        <p14:creationId xmlns:p14="http://schemas.microsoft.com/office/powerpoint/2010/main" val="3657044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C4D3A-C2B3-4714-A1BD-A506F0F1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3760935-B2C0-8C24-5036-7A9A490F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638" y="1228982"/>
            <a:ext cx="5702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ECC7-8CCF-B85D-789F-BE210905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Options with greyed out constraints">
            <a:extLst>
              <a:ext uri="{FF2B5EF4-FFF2-40B4-BE49-F238E27FC236}">
                <a16:creationId xmlns:a16="http://schemas.microsoft.com/office/drawing/2014/main" id="{E0FA0700-9124-EDBC-E74E-87082739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402" y="2110775"/>
            <a:ext cx="24511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26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B7961-31E5-B870-07E6-E21E4355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61FAE-2D9A-BAFB-212D-A707133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9281" cy="4351338"/>
          </a:xfrm>
        </p:spPr>
        <p:txBody>
          <a:bodyPr/>
          <a:lstStyle/>
          <a:p>
            <a:r>
              <a:rPr lang="en-US" dirty="0"/>
              <a:t>Conversational interaction or natural interaction</a:t>
            </a:r>
          </a:p>
          <a:p>
            <a:r>
              <a:rPr lang="en-US" dirty="0"/>
              <a:t>Hard to convey to someone what are the constraints</a:t>
            </a:r>
          </a:p>
          <a:p>
            <a:r>
              <a:rPr lang="en-US" dirty="0"/>
              <a:t>We feel unconstrained in how we interact through conversational interactions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B20A64-8784-73AE-CF48-E0E2E86C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06" y="1690688"/>
            <a:ext cx="635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602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2B48-42E8-4796-4686-40867DD0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Discoverability, learnability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AFE5-2090-F07C-4176-B301D8CC2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Affordances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Signifiers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Constraints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Mappings</a:t>
            </a:r>
          </a:p>
          <a:p>
            <a:r>
              <a:rPr lang="en-US" dirty="0"/>
              <a:t>Feedback</a:t>
            </a:r>
          </a:p>
          <a:p>
            <a:r>
              <a:rPr lang="en-US" dirty="0"/>
              <a:t>User’s conceptual model of the system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05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B797-D4C2-AB77-CB40-3ACAA477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30B2-BAAD-EF7E-A857-F248FBEE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25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to communicate what an action will do</a:t>
            </a:r>
          </a:p>
          <a:p>
            <a:r>
              <a:rPr lang="en-US" dirty="0"/>
              <a:t>Considering the mapping – or relationship- from the controls and the impact real world</a:t>
            </a:r>
          </a:p>
          <a:p>
            <a:r>
              <a:rPr lang="en-US" dirty="0"/>
              <a:t>Which do you like better?</a:t>
            </a:r>
          </a:p>
        </p:txBody>
      </p:sp>
      <p:pic>
        <p:nvPicPr>
          <p:cNvPr id="5" name="Picture 4" descr="A picture containing text, kitchen appliance&#10;&#10;Description automatically generated">
            <a:extLst>
              <a:ext uri="{FF2B5EF4-FFF2-40B4-BE49-F238E27FC236}">
                <a16:creationId xmlns:a16="http://schemas.microsoft.com/office/drawing/2014/main" id="{4DEA4859-D91B-79E4-F030-AB58FB4AC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4"/>
          <a:stretch/>
        </p:blipFill>
        <p:spPr>
          <a:xfrm>
            <a:off x="2199673" y="3743110"/>
            <a:ext cx="7117321" cy="28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9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B797-D4C2-AB77-CB40-3ACAA477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30B2-BAAD-EF7E-A857-F248FBEE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2548"/>
          </a:xfrm>
        </p:spPr>
        <p:txBody>
          <a:bodyPr/>
          <a:lstStyle/>
          <a:p>
            <a:r>
              <a:rPr lang="en-US" dirty="0"/>
              <a:t>How to communicate what an action will do</a:t>
            </a:r>
          </a:p>
          <a:p>
            <a:r>
              <a:rPr lang="en-US" dirty="0"/>
              <a:t>Considering the mapping – or relationship- from the controls and the impact real world</a:t>
            </a:r>
          </a:p>
        </p:txBody>
      </p:sp>
      <p:pic>
        <p:nvPicPr>
          <p:cNvPr id="5" name="Picture 4" descr="A picture containing text, kitchen appliance&#10;&#10;Description automatically generated">
            <a:extLst>
              <a:ext uri="{FF2B5EF4-FFF2-40B4-BE49-F238E27FC236}">
                <a16:creationId xmlns:a16="http://schemas.microsoft.com/office/drawing/2014/main" id="{4DEA4859-D91B-79E4-F030-AB58FB4A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73" y="3429000"/>
            <a:ext cx="7117321" cy="31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1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280C-4D70-1919-FF0B-C3A7879B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0574D-D7A2-3E7F-2716-CB3043FA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goal is to create Usable Interfaces</a:t>
            </a:r>
          </a:p>
          <a:p>
            <a:pPr lvl="1"/>
            <a:r>
              <a:rPr lang="en-US" dirty="0"/>
              <a:t>Usability -&gt; Learnability + Efficiency + Safety</a:t>
            </a:r>
          </a:p>
          <a:p>
            <a:r>
              <a:rPr lang="en-US" dirty="0"/>
              <a:t>We need to center our designs on our user’s goals and needs</a:t>
            </a:r>
          </a:p>
          <a:p>
            <a:pPr lvl="1"/>
            <a:r>
              <a:rPr lang="en-US" dirty="0"/>
              <a:t>Which we capture through engagement with users</a:t>
            </a:r>
          </a:p>
          <a:p>
            <a:r>
              <a:rPr lang="en-US" dirty="0"/>
              <a:t>Sketching helps us implement lightweight versions of ideas, to test and get feedback before developing</a:t>
            </a:r>
          </a:p>
          <a:p>
            <a:r>
              <a:rPr lang="en-US" dirty="0"/>
              <a:t>There are coding languages (e.g., 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javascript</a:t>
            </a:r>
            <a:r>
              <a:rPr lang="en-US" dirty="0"/>
              <a:t>) that enable us to translate visual elements into interactive websites.  </a:t>
            </a:r>
          </a:p>
          <a:p>
            <a:r>
              <a:rPr lang="en-US" dirty="0"/>
              <a:t>Svelte is an example of a framework- which aims to better organize the development process </a:t>
            </a:r>
          </a:p>
        </p:txBody>
      </p:sp>
    </p:spTree>
    <p:extLst>
      <p:ext uri="{BB962C8B-B14F-4D97-AF65-F5344CB8AC3E}">
        <p14:creationId xmlns:p14="http://schemas.microsoft.com/office/powerpoint/2010/main" val="1685703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5721-DC99-6541-FAE0-16950520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mappings</a:t>
            </a:r>
          </a:p>
        </p:txBody>
      </p:sp>
      <p:pic>
        <p:nvPicPr>
          <p:cNvPr id="2050" name="Picture 2" descr="fusebox">
            <a:extLst>
              <a:ext uri="{FF2B5EF4-FFF2-40B4-BE49-F238E27FC236}">
                <a16:creationId xmlns:a16="http://schemas.microsoft.com/office/drawing/2014/main" id="{7E9E6386-6B0B-41C4-D4AB-B399A40CE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04" y="893378"/>
            <a:ext cx="3269496" cy="596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6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51DF-3FB7-F5D3-7E71-DD31C9FC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FB52A-BCD7-F69F-F6CB-0003CAD38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Placement of light switches and the actual lights in the room</a:t>
            </a:r>
          </a:p>
          <a:p>
            <a:r>
              <a:rPr lang="en-US" dirty="0"/>
              <a:t>No need for a sign, if you spatially map it to the room </a:t>
            </a:r>
          </a:p>
          <a:p>
            <a:endParaRPr lang="en-US" dirty="0"/>
          </a:p>
          <a:p>
            <a:r>
              <a:rPr lang="en-US" dirty="0"/>
              <a:t>Look at the light switches in this room… </a:t>
            </a:r>
          </a:p>
        </p:txBody>
      </p:sp>
    </p:spTree>
    <p:extLst>
      <p:ext uri="{BB962C8B-B14F-4D97-AF65-F5344CB8AC3E}">
        <p14:creationId xmlns:p14="http://schemas.microsoft.com/office/powerpoint/2010/main" val="3229060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5B3D-11CD-B3BB-FCF2-6E0B3A0A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physical placement of elements maps to its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6169B-BC89-6BAB-481E-1651821AD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my car dashboard </a:t>
            </a:r>
          </a:p>
        </p:txBody>
      </p:sp>
    </p:spTree>
    <p:extLst>
      <p:ext uri="{BB962C8B-B14F-4D97-AF65-F5344CB8AC3E}">
        <p14:creationId xmlns:p14="http://schemas.microsoft.com/office/powerpoint/2010/main" val="2815707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5DC7-3B5D-8B73-3B43-6C0C572E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5F3A-120F-EC74-BB36-95B0CD2AF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Affordances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Signifiers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Constraints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Mappings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Feedback</a:t>
            </a:r>
          </a:p>
          <a:p>
            <a:r>
              <a:rPr lang="en-US" dirty="0"/>
              <a:t>User’s conceptual model of the system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25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A96C-01E5-8F61-6A4D-E9A4F2C0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feedback?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D7099-565F-4E77-A827-E6C9EF09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92" y="1837982"/>
            <a:ext cx="64522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Response- often visual, sometimes auditory- we get from performing an action</a:t>
            </a:r>
          </a:p>
          <a:p>
            <a:r>
              <a:rPr lang="en-US" dirty="0"/>
              <a:t>Serves as a confirmation that the action was performed</a:t>
            </a:r>
          </a:p>
          <a:p>
            <a:endParaRPr lang="en-US" dirty="0"/>
          </a:p>
          <a:p>
            <a:r>
              <a:rPr lang="en-US" dirty="0"/>
              <a:t>Anyone have examples of interfaces or controls with insufficient feedback</a:t>
            </a:r>
          </a:p>
          <a:p>
            <a:pPr lvl="1"/>
            <a:r>
              <a:rPr lang="en-US" dirty="0"/>
              <a:t>Did this work? </a:t>
            </a:r>
          </a:p>
          <a:p>
            <a:pPr lvl="1"/>
            <a:r>
              <a:rPr lang="en-US" dirty="0"/>
              <a:t>Did I press it?</a:t>
            </a:r>
          </a:p>
          <a:p>
            <a:pPr lvl="1"/>
            <a:r>
              <a:rPr lang="en-US" dirty="0"/>
              <a:t>Should I press it again?</a:t>
            </a:r>
          </a:p>
        </p:txBody>
      </p:sp>
      <p:pic>
        <p:nvPicPr>
          <p:cNvPr id="4" name="Picture 3" descr="Image result for facetime new ui">
            <a:extLst>
              <a:ext uri="{FF2B5EF4-FFF2-40B4-BE49-F238E27FC236}">
                <a16:creationId xmlns:a16="http://schemas.microsoft.com/office/drawing/2014/main" id="{60C5F7B9-9204-FABD-EC9F-A44AF965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26" y="2100649"/>
            <a:ext cx="4779863" cy="353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00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60F3-6E97-C23D-7823-6C8F6780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our </a:t>
            </a:r>
            <a:r>
              <a:rPr lang="en-US" dirty="0" err="1"/>
              <a:t>learnabiity</a:t>
            </a:r>
            <a:r>
              <a:rPr lang="en-US" dirty="0"/>
              <a:t> of a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EAB2-E0A8-F3FB-C8C2-6AA033C5D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 turn the page, I get lots of visual feedback that I have succeeded in accessing new content</a:t>
            </a:r>
          </a:p>
        </p:txBody>
      </p:sp>
    </p:spTree>
    <p:extLst>
      <p:ext uri="{BB962C8B-B14F-4D97-AF65-F5344CB8AC3E}">
        <p14:creationId xmlns:p14="http://schemas.microsoft.com/office/powerpoint/2010/main" val="3891168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755A-26DB-AF9A-668D-B838CC45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situations with lack of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042E1-56B1-5449-09A5-A2FD65F9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135" cy="4351338"/>
          </a:xfrm>
        </p:spPr>
        <p:txBody>
          <a:bodyPr/>
          <a:lstStyle/>
          <a:p>
            <a:r>
              <a:rPr lang="en-US" dirty="0"/>
              <a:t>Pushing the up button in an elevator over and over</a:t>
            </a:r>
          </a:p>
          <a:p>
            <a:r>
              <a:rPr lang="en-US" dirty="0"/>
              <a:t>Pushing the walk button at a traffic stop over and over</a:t>
            </a:r>
          </a:p>
          <a:p>
            <a:r>
              <a:rPr lang="en-US" dirty="0"/>
              <a:t>Sitting at the light in your car- did it detect that I am here?  Will it change?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REID: To press or not to press: a guide to pedestrian buttons - Spacing  Toronto">
            <a:extLst>
              <a:ext uri="{FF2B5EF4-FFF2-40B4-BE49-F238E27FC236}">
                <a16:creationId xmlns:a16="http://schemas.microsoft.com/office/drawing/2014/main" id="{A00D7402-9B28-BFB5-C007-4F10611BA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22" y="1538416"/>
            <a:ext cx="3739978" cy="22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outdoor, person&#10;&#10;Description automatically generated">
            <a:extLst>
              <a:ext uri="{FF2B5EF4-FFF2-40B4-BE49-F238E27FC236}">
                <a16:creationId xmlns:a16="http://schemas.microsoft.com/office/drawing/2014/main" id="{3F80FD1A-C7C7-DCC9-DD97-1D4D12AA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335" y="3782403"/>
            <a:ext cx="3594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97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A889-1090-1C33-7809-1756B674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Feedback- needs to be fast!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510CA-6413-DF82-7AF4-CC1F726DC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Studies- even 1/10 of a second can feel too slow</a:t>
            </a:r>
          </a:p>
          <a:p>
            <a:r>
              <a:rPr lang="en-US" dirty="0"/>
              <a:t>If people don’t get feedback, they’ll give up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17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557C-9F72-7463-0306-6565BF79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needs to be informative and not distracting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11843-9C86-B637-7F4E-9A58BC0FB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0114" cy="4351338"/>
          </a:xfrm>
        </p:spPr>
        <p:txBody>
          <a:bodyPr/>
          <a:lstStyle/>
          <a:p>
            <a:r>
              <a:rPr lang="en-US" dirty="0"/>
              <a:t>Indicator lights or sounds are good but</a:t>
            </a:r>
          </a:p>
          <a:p>
            <a:r>
              <a:rPr lang="en-US" dirty="0"/>
              <a:t>Don’t convey much</a:t>
            </a:r>
          </a:p>
          <a:p>
            <a:r>
              <a:rPr lang="en-US" dirty="0"/>
              <a:t>Distracting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Star Trek: Picard Episode 9 - 15 Easter Eggs And References - GameSpot">
            <a:extLst>
              <a:ext uri="{FF2B5EF4-FFF2-40B4-BE49-F238E27FC236}">
                <a16:creationId xmlns:a16="http://schemas.microsoft.com/office/drawing/2014/main" id="{5820B19F-6DF6-EF41-2A51-FFD9CE76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688" y="1395347"/>
            <a:ext cx="5243382" cy="352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ideo Shows 55 Years of STAR TREK 'Red Alert' Moments - Nerdist">
            <a:extLst>
              <a:ext uri="{FF2B5EF4-FFF2-40B4-BE49-F238E27FC236}">
                <a16:creationId xmlns:a16="http://schemas.microsoft.com/office/drawing/2014/main" id="{7CE7C156-BC5D-E9E0-1411-E03F639B4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63" y="4359275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577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F249-93DB-83A4-3ADE-EBFC66ED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helps with learnability? </a:t>
            </a:r>
            <a:br>
              <a:rPr lang="en-US" dirty="0"/>
            </a:br>
            <a:r>
              <a:rPr lang="en-US" dirty="0"/>
              <a:t>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B14B-5AE6-9EAD-9C53-7B7BE0F4B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7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6480-A722-1BB2-37F3-5005CC7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09D90-AD86-8757-B1E7-DC0F1EC54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Learnability</a:t>
            </a:r>
          </a:p>
          <a:p>
            <a:pPr lvl="1"/>
            <a:r>
              <a:rPr lang="en-US" dirty="0"/>
              <a:t>How easy is the interface to learn?</a:t>
            </a:r>
          </a:p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How efficiently can users accomplish their tasks with the interface?</a:t>
            </a:r>
          </a:p>
          <a:p>
            <a:r>
              <a:rPr lang="en-US" dirty="0"/>
              <a:t>Safety/Errors</a:t>
            </a:r>
          </a:p>
          <a:p>
            <a:pPr lvl="1"/>
            <a:r>
              <a:rPr lang="en-US" dirty="0"/>
              <a:t>Are errors few and easy to recover from </a:t>
            </a:r>
          </a:p>
        </p:txBody>
      </p:sp>
    </p:spTree>
    <p:extLst>
      <p:ext uri="{BB962C8B-B14F-4D97-AF65-F5344CB8AC3E}">
        <p14:creationId xmlns:p14="http://schemas.microsoft.com/office/powerpoint/2010/main" val="3090433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89AD-54FC-0741-85F7-6376EC95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9EA-79CE-F74E-9118-47800442F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7" y="2205038"/>
            <a:ext cx="11319933" cy="3960813"/>
          </a:xfrm>
        </p:spPr>
        <p:txBody>
          <a:bodyPr/>
          <a:lstStyle/>
          <a:p>
            <a:r>
              <a:rPr lang="en-US" dirty="0"/>
              <a:t>Consistency allows the user to transfer their existing knowledge easily to a new UI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79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7140-7536-5B4C-8649-8FE5934D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Kinds of Consistency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07428-2638-FB40-8346-588B74A8B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5.googleusercontent.com/81JdCXjlj4V9CfnbCSS2-7KDWeThVYZzIf5-jGWzSPIA-L6n6Yxp06FI9xle2w4q_Yl3qPciNdy7fTMZ5LsZpVQwohrA0rlQ_9SM5bOrKWU21y7y-26KByjIaDgeDIRWFe2ApRAM">
            <a:extLst>
              <a:ext uri="{FF2B5EF4-FFF2-40B4-BE49-F238E27FC236}">
                <a16:creationId xmlns:a16="http://schemas.microsoft.com/office/drawing/2014/main" id="{E91C4EC1-06A0-AA45-B44C-0CF93C43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70" y="1574472"/>
            <a:ext cx="10703860" cy="485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81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3323-975D-A543-B479-A5EC1616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application’s navbar changes from one page to another. What kind of consistency is violated?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49326-4C45-D848-A67C-2C0A28032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eriod"/>
            </a:pPr>
            <a:r>
              <a:rPr lang="en-US" dirty="0"/>
              <a:t>Internal consistency</a:t>
            </a:r>
          </a:p>
          <a:p>
            <a:pPr marL="514350" indent="-514350">
              <a:buAutoNum type="alphaUcPeriod"/>
            </a:pPr>
            <a:r>
              <a:rPr lang="en-US" dirty="0"/>
              <a:t>External consistency</a:t>
            </a:r>
          </a:p>
          <a:p>
            <a:pPr marL="514350" indent="-514350">
              <a:buAutoNum type="alphaUcPeriod"/>
            </a:pPr>
            <a:r>
              <a:rPr lang="en-US" dirty="0"/>
              <a:t>Metaphorical consistency</a:t>
            </a:r>
          </a:p>
          <a:p>
            <a:pPr marL="514350" indent="-514350">
              <a:buAutoNum type="alphaUcPeriod"/>
            </a:pPr>
            <a:r>
              <a:rPr lang="en-US" dirty="0"/>
              <a:t>None of the above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9313E-85FB-274E-9CBC-A4C4475A5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382"/>
          <a:stretch/>
        </p:blipFill>
        <p:spPr>
          <a:xfrm>
            <a:off x="3282950" y="5301456"/>
            <a:ext cx="8674100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0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3323-975D-A543-B479-A5EC1616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application’s navbar changes from one page to another. What kind of consistency is violated?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49326-4C45-D848-A67C-2C0A28032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UcPeriod"/>
            </a:pPr>
            <a:r>
              <a:rPr lang="en-US" dirty="0">
                <a:solidFill>
                  <a:srgbClr val="00B050"/>
                </a:solidFill>
              </a:rPr>
              <a:t>Internal consistency</a:t>
            </a:r>
          </a:p>
          <a:p>
            <a:pPr marL="514350" indent="-514350">
              <a:buAutoNum type="alphaUcPeriod"/>
            </a:pPr>
            <a:r>
              <a:rPr lang="en-US" dirty="0"/>
              <a:t>External consistency</a:t>
            </a:r>
          </a:p>
          <a:p>
            <a:pPr marL="514350" indent="-514350">
              <a:buAutoNum type="alphaUcPeriod"/>
            </a:pPr>
            <a:r>
              <a:rPr lang="en-US" dirty="0"/>
              <a:t>Metaphorical consistency</a:t>
            </a:r>
          </a:p>
          <a:p>
            <a:pPr marL="514350" indent="-514350">
              <a:buAutoNum type="alphaUcPeriod"/>
            </a:pPr>
            <a:r>
              <a:rPr lang="en-US" dirty="0"/>
              <a:t>None of the above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9313E-85FB-274E-9CBC-A4C4475A5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382"/>
          <a:stretch/>
        </p:blipFill>
        <p:spPr>
          <a:xfrm>
            <a:off x="3282950" y="5301456"/>
            <a:ext cx="8674100" cy="12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70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2F28-C99A-7F43-2F84-9E4707DE6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764E-B9CC-C3F9-B2C9-0A4468DB5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People spend more time in other UIs</a:t>
            </a:r>
          </a:p>
          <a:p>
            <a:r>
              <a:rPr lang="en-US" dirty="0"/>
              <a:t>For them to learn your UI- good to use metaphors, symbols, layouts, interaction approaches that are consistent to other experiences </a:t>
            </a:r>
          </a:p>
        </p:txBody>
      </p:sp>
      <p:pic>
        <p:nvPicPr>
          <p:cNvPr id="4" name="Picture 2" descr="The 3 Line Menu Icon: What is a Hamburger Menu? - Small Business Trends">
            <a:extLst>
              <a:ext uri="{FF2B5EF4-FFF2-40B4-BE49-F238E27FC236}">
                <a16:creationId xmlns:a16="http://schemas.microsoft.com/office/drawing/2014/main" id="{8D97DDF8-E86B-C009-938B-79786612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8" y="3563937"/>
            <a:ext cx="4671282" cy="26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: Sceenshot of CNN's hamburger menu">
            <a:extLst>
              <a:ext uri="{FF2B5EF4-FFF2-40B4-BE49-F238E27FC236}">
                <a16:creationId xmlns:a16="http://schemas.microsoft.com/office/drawing/2014/main" id="{C65AEA84-B00E-5E4C-051B-F58A8C8B4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560" y="3429000"/>
            <a:ext cx="5513070" cy="292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7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EEEA-BF14-FC72-0640-AF87FA9B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users typically learn how to use an interface?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58BE9-9050-547E-CA59-9ADA9605A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0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EEEA-BF14-FC72-0640-AF87FA9B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users typically/ideally learn how to use an interface?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58BE9-9050-547E-CA59-9ADA9605A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doing</a:t>
            </a:r>
          </a:p>
          <a:p>
            <a:endParaRPr lang="en-US" dirty="0"/>
          </a:p>
          <a:p>
            <a:r>
              <a:rPr lang="en-US" dirty="0"/>
              <a:t>By trying to accomplish their tasks</a:t>
            </a:r>
          </a:p>
        </p:txBody>
      </p:sp>
    </p:spTree>
    <p:extLst>
      <p:ext uri="{BB962C8B-B14F-4D97-AF65-F5344CB8AC3E}">
        <p14:creationId xmlns:p14="http://schemas.microsoft.com/office/powerpoint/2010/main" val="286549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5A3E-9AE3-2596-D0D2-639BA8E5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promote learning by doing by….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D3C0-EDDD-2950-AD1A-E820120CC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to support user tasks and goals first</a:t>
            </a:r>
          </a:p>
          <a:p>
            <a:r>
              <a:rPr lang="en-US" dirty="0"/>
              <a:t>Instead of designing based on available features </a:t>
            </a:r>
          </a:p>
          <a:p>
            <a:endParaRPr lang="en-US" dirty="0"/>
          </a:p>
          <a:p>
            <a:r>
              <a:rPr lang="en-US" dirty="0"/>
              <a:t>And also- by understanding principles of </a:t>
            </a:r>
            <a:r>
              <a:rPr lang="en-US" b="1" dirty="0"/>
              <a:t>discoverability</a:t>
            </a:r>
            <a:r>
              <a:rPr lang="en-US" dirty="0"/>
              <a:t> and </a:t>
            </a:r>
            <a:r>
              <a:rPr lang="en-US" b="1" dirty="0"/>
              <a:t>visual communication </a:t>
            </a:r>
          </a:p>
          <a:p>
            <a:endParaRPr lang="en-US" b="1" dirty="0"/>
          </a:p>
          <a:p>
            <a:r>
              <a:rPr lang="en-US" dirty="0"/>
              <a:t>Today we are going to talk about discoverability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20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C80D-4A6C-FC49-C5FD-98376D9A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was this funny?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4432-7E22-7988-2C74-57A9FBD02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158"/>
          </a:xfrm>
        </p:spPr>
        <p:txBody>
          <a:bodyPr/>
          <a:lstStyle/>
          <a:p>
            <a:r>
              <a:rPr lang="en-US">
                <a:hlinkClick r:id="rId2"/>
              </a:rPr>
              <a:t>https://www.youtube.com/watch?v=pQHX-SjgQvQ&amp;list=PPSV</a:t>
            </a:r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4" name="Picture 3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1EDC67EF-8FA1-EAA7-C519-13A4C074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85" y="2390714"/>
            <a:ext cx="532299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66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1957</Words>
  <Application>Microsoft Macintosh PowerPoint</Application>
  <PresentationFormat>Widescreen</PresentationFormat>
  <Paragraphs>255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UI Design: Wednesday Week 3</vt:lpstr>
      <vt:lpstr>Announcements / Course logistics</vt:lpstr>
      <vt:lpstr>Announcements / Course logistics</vt:lpstr>
      <vt:lpstr>Course recap</vt:lpstr>
      <vt:lpstr>Usability</vt:lpstr>
      <vt:lpstr>How do users typically learn how to use an interface? </vt:lpstr>
      <vt:lpstr>How do users typically/ideally learn how to use an interface? </vt:lpstr>
      <vt:lpstr>We can promote learning by doing by….</vt:lpstr>
      <vt:lpstr>Why was this funny? </vt:lpstr>
      <vt:lpstr>Learning (or discovering) how to use an interface</vt:lpstr>
      <vt:lpstr>Affordance</vt:lpstr>
      <vt:lpstr>Returning to our joke about learning to use a book</vt:lpstr>
      <vt:lpstr>Applying the concept- Doors</vt:lpstr>
      <vt:lpstr>Returning to our door example</vt:lpstr>
      <vt:lpstr>interface hall of shame example</vt:lpstr>
      <vt:lpstr>interface hall of shame example</vt:lpstr>
      <vt:lpstr>Perceived vs actual affordances</vt:lpstr>
      <vt:lpstr>Hidden affordances</vt:lpstr>
      <vt:lpstr>My kids…. Learning the physical world </vt:lpstr>
      <vt:lpstr>My kids… Learning about digital things </vt:lpstr>
      <vt:lpstr>Affordances are learned</vt:lpstr>
      <vt:lpstr>Learned, but also fundamental to the object</vt:lpstr>
      <vt:lpstr>Recap- Affordance</vt:lpstr>
      <vt:lpstr>Signifiers</vt:lpstr>
      <vt:lpstr>Signifiers</vt:lpstr>
      <vt:lpstr>When affordances are not enough to direct the user</vt:lpstr>
      <vt:lpstr>Sometimes you need a signifier </vt:lpstr>
      <vt:lpstr>Signifiers </vt:lpstr>
      <vt:lpstr>Video to help with the distinction</vt:lpstr>
      <vt:lpstr>Ways you can confuse your user by mis-using signifiers and affordances</vt:lpstr>
      <vt:lpstr>Ways you can confuse your user by mis-using signifiers and affordances</vt:lpstr>
      <vt:lpstr>Constraints </vt:lpstr>
      <vt:lpstr>What are constraints</vt:lpstr>
      <vt:lpstr>PowerPoint Presentation</vt:lpstr>
      <vt:lpstr>PowerPoint Presentation</vt:lpstr>
      <vt:lpstr>Constraint challenges</vt:lpstr>
      <vt:lpstr>Discoverability, learnability</vt:lpstr>
      <vt:lpstr>Mappings</vt:lpstr>
      <vt:lpstr>Mappings</vt:lpstr>
      <vt:lpstr>Bad mappings</vt:lpstr>
      <vt:lpstr>Other examples</vt:lpstr>
      <vt:lpstr>The physical placement of elements maps to its function </vt:lpstr>
      <vt:lpstr>PowerPoint Presentation</vt:lpstr>
      <vt:lpstr>What is feedback?</vt:lpstr>
      <vt:lpstr>Return to our learnabiity of a book</vt:lpstr>
      <vt:lpstr>Some situations with lack of feedback</vt:lpstr>
      <vt:lpstr>Feedback- needs to be fast! </vt:lpstr>
      <vt:lpstr>Feedback needs to be informative and not distracting</vt:lpstr>
      <vt:lpstr>What else helps with learnability?  Consistency</vt:lpstr>
      <vt:lpstr>Consistency</vt:lpstr>
      <vt:lpstr>Kinds of Consistency </vt:lpstr>
      <vt:lpstr>Your application’s navbar changes from one page to another. What kind of consistency is violated?</vt:lpstr>
      <vt:lpstr>Your application’s navbar changes from one page to another. What kind of consistency is violated?</vt:lpstr>
      <vt:lpstr>External consistency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(aurisajm)</dc:creator>
  <cp:lastModifiedBy>Aurisano, Jillian (aurisajm)</cp:lastModifiedBy>
  <cp:revision>5</cp:revision>
  <dcterms:created xsi:type="dcterms:W3CDTF">2024-09-09T17:16:24Z</dcterms:created>
  <dcterms:modified xsi:type="dcterms:W3CDTF">2024-09-11T17:21:06Z</dcterms:modified>
</cp:coreProperties>
</file>